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774" r:id="rId2"/>
  </p:sldMasterIdLst>
  <p:notesMasterIdLst>
    <p:notesMasterId r:id="rId4"/>
  </p:notesMasterIdLst>
  <p:sldIdLst>
    <p:sldId id="1292" r:id="rId3"/>
  </p:sldIdLst>
  <p:sldSz cx="24384000" cy="13716000"/>
  <p:notesSz cx="9926638" cy="1435576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50AC14F-8934-4EA2-B05E-28D7EE262D73}">
          <p14:sldIdLst>
            <p14:sldId id="1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411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околова Анастасия Владимировна" initials="САВ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238A"/>
    <a:srgbClr val="17517F"/>
    <a:srgbClr val="F2F6FC"/>
    <a:srgbClr val="CCFFCC"/>
    <a:srgbClr val="125194"/>
    <a:srgbClr val="64BB48"/>
    <a:srgbClr val="6A6A6A"/>
    <a:srgbClr val="50B152"/>
    <a:srgbClr val="8EBE8C"/>
    <a:srgbClr val="7FA5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7" autoAdjust="0"/>
    <p:restoredTop sz="95972" autoAdjust="0"/>
  </p:normalViewPr>
  <p:slideViewPr>
    <p:cSldViewPr>
      <p:cViewPr>
        <p:scale>
          <a:sx n="70" d="100"/>
          <a:sy n="70" d="100"/>
        </p:scale>
        <p:origin x="48" y="-642"/>
      </p:cViewPr>
      <p:guideLst>
        <p:guide orient="horz" pos="4411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74625" y="1076325"/>
            <a:ext cx="9577388" cy="5386388"/>
          </a:xfrm>
          <a:prstGeom prst="rect">
            <a:avLst/>
          </a:prstGeom>
        </p:spPr>
        <p:txBody>
          <a:bodyPr lIns="132584" tIns="66289" rIns="132584" bIns="66289"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1323553" y="6819003"/>
            <a:ext cx="7279535" cy="6460093"/>
          </a:xfrm>
          <a:prstGeom prst="rect">
            <a:avLst/>
          </a:prstGeom>
        </p:spPr>
        <p:txBody>
          <a:bodyPr lIns="132584" tIns="66289" rIns="132584" bIns="6628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049234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541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Изображение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>
            <a:cxnSpLocks/>
          </p:cNvCxnSpPr>
          <p:nvPr userDrawn="1"/>
        </p:nvCxnSpPr>
        <p:spPr>
          <a:xfrm>
            <a:off x="180976" y="1981200"/>
            <a:ext cx="2402522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204000" y="180000"/>
            <a:ext cx="18000000" cy="1800000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4991100" y="12817477"/>
            <a:ext cx="14401800" cy="717550"/>
          </a:xfrm>
          <a:prstGeom prst="rect">
            <a:avLst/>
          </a:prstGeom>
        </p:spPr>
        <p:txBody>
          <a:bodyPr lIns="0" tIns="0" rIns="0" bIns="0" anchor="b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280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23485476" y="13104140"/>
            <a:ext cx="720724" cy="430887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2800">
                <a:solidFill>
                  <a:srgbClr val="7F7F7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DCFD259-276A-48CF-AAAF-66CD61FCC4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676400" y="12712702"/>
            <a:ext cx="5486401" cy="730250"/>
          </a:xfrm>
          <a:prstGeom prst="rect">
            <a:avLst/>
          </a:prstGeom>
        </p:spPr>
        <p:txBody>
          <a:bodyPr lIns="197346" tIns="98673" rIns="197346" bIns="98673"/>
          <a:lstStyle/>
          <a:p>
            <a:pPr>
              <a:defRPr/>
            </a:pPr>
            <a:fld id="{279D1304-8096-4B50-AC30-D0DB72925F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21.01.2026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77201" y="12712702"/>
            <a:ext cx="8229599" cy="730250"/>
          </a:xfrm>
          <a:prstGeom prst="rect">
            <a:avLst/>
          </a:prstGeom>
        </p:spPr>
        <p:txBody>
          <a:bodyPr lIns="197346" tIns="98673" rIns="197346" bIns="98673"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946001" y="13081000"/>
            <a:ext cx="479298" cy="471924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21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92427" y="2249488"/>
            <a:ext cx="15162773" cy="4800533"/>
          </a:xfrm>
        </p:spPr>
        <p:txBody>
          <a:bodyPr>
            <a:normAutofit/>
          </a:bodyPr>
          <a:lstStyle>
            <a:lvl1pPr algn="l">
              <a:defRPr sz="7500" b="0">
                <a:latin typeface="PT Serif" panose="020A0603040505020204" pitchFamily="18" charset="-52"/>
                <a:ea typeface="PT Serif" panose="020A0603040505020204" pitchFamily="18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91467" y="9546299"/>
            <a:ext cx="6336704" cy="2880320"/>
          </a:xfrm>
        </p:spPr>
        <p:txBody>
          <a:bodyPr anchor="ctr">
            <a:normAutofit/>
          </a:bodyPr>
          <a:lstStyle>
            <a:lvl1pPr marL="0" indent="0" algn="l">
              <a:buNone/>
              <a:defRPr sz="43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</a:defRPr>
            </a:lvl1pPr>
            <a:lvl2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095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315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534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753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7392427" y="9162256"/>
            <a:ext cx="6335744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773" y="2249488"/>
            <a:ext cx="3622523" cy="4032448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2240293" y="6334740"/>
            <a:ext cx="3647152" cy="738664"/>
          </a:xfrm>
          <a:prstGeom prst="rect">
            <a:avLst/>
          </a:prstGeom>
          <a:noFill/>
        </p:spPr>
        <p:txBody>
          <a:bodyPr wrap="none" lIns="243834" tIns="121917" rIns="243834" bIns="121917" rtlCol="0">
            <a:spAutoFit/>
          </a:bodyPr>
          <a:lstStyle/>
          <a:p>
            <a:pPr algn="l" defTabSz="2438339" hangingPunct="1"/>
            <a:r>
              <a:rPr lang="en-US" sz="3200" b="0" kern="1200" dirty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n-cs"/>
              </a:rPr>
              <a:t>www.roskazna.ru</a:t>
            </a:r>
            <a:endParaRPr lang="ru-RU" sz="3200" b="0" kern="1200" dirty="0">
              <a:solidFill>
                <a:prstClr val="black"/>
              </a:solidFill>
              <a:latin typeface="PT Serif" panose="020A0603040505020204" pitchFamily="18" charset="-52"/>
              <a:ea typeface="PT Serif" panose="020A0603040505020204" pitchFamily="18" charset="-5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3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12068534" y="192021"/>
            <a:ext cx="12604853" cy="13962789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34" tIns="121917" rIns="243834" bIns="121917" rtlCol="0" anchor="ctr"/>
          <a:lstStyle/>
          <a:p>
            <a:pPr defTabSz="2438339" hangingPunct="1"/>
            <a:endParaRPr lang="ru-RU" sz="4800" b="0" kern="12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1683" y="2"/>
            <a:ext cx="15067013" cy="1734829"/>
          </a:xfrm>
          <a:solidFill>
            <a:schemeClr val="bg1">
              <a:lumMod val="65000"/>
              <a:alpha val="10000"/>
            </a:schemeClr>
          </a:solidFill>
        </p:spPr>
        <p:txBody>
          <a:bodyPr>
            <a:noAutofit/>
          </a:bodyPr>
          <a:lstStyle>
            <a:lvl1pPr algn="ctr">
              <a:defRPr sz="4300" b="1">
                <a:latin typeface="PT Serif" panose="020A0603040505020204" pitchFamily="18" charset="-52"/>
                <a:ea typeface="PT Serif" panose="020A0603040505020204" pitchFamily="18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3593638"/>
            <a:ext cx="21945600" cy="8658691"/>
          </a:xfrm>
        </p:spPr>
        <p:txBody>
          <a:bodyPr>
            <a:normAutofit/>
          </a:bodyPr>
          <a:lstStyle>
            <a:lvl1pPr>
              <a:defRPr sz="6400">
                <a:latin typeface="PT Serif" panose="020A0603040505020204" pitchFamily="18" charset="-52"/>
                <a:ea typeface="PT Serif" panose="020A0603040505020204" pitchFamily="18" charset="-52"/>
              </a:defRPr>
            </a:lvl1pPr>
            <a:lvl2pPr>
              <a:defRPr sz="5300">
                <a:latin typeface="PT Serif" panose="020A0603040505020204" pitchFamily="18" charset="-52"/>
                <a:ea typeface="PT Serif" panose="020A0603040505020204" pitchFamily="18" charset="-52"/>
              </a:defRPr>
            </a:lvl2pPr>
            <a:lvl3pPr>
              <a:defRPr sz="4800">
                <a:latin typeface="PT Serif" panose="020A0603040505020204" pitchFamily="18" charset="-52"/>
                <a:ea typeface="PT Serif" panose="020A0603040505020204" pitchFamily="18" charset="-52"/>
              </a:defRPr>
            </a:lvl3pPr>
            <a:lvl4pPr>
              <a:defRPr sz="4300">
                <a:latin typeface="PT Serif" panose="020A0603040505020204" pitchFamily="18" charset="-52"/>
                <a:ea typeface="PT Serif" panose="020A0603040505020204" pitchFamily="18" charset="-52"/>
              </a:defRPr>
            </a:lvl4pPr>
            <a:lvl5pPr>
              <a:defRPr sz="4300">
                <a:latin typeface="PT Serif" panose="020A0603040505020204" pitchFamily="18" charset="-52"/>
                <a:ea typeface="PT Serif" panose="020A0603040505020204" pitchFamily="18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700">
                <a:latin typeface="Trebuchet MS" panose="020B0603020202020204" pitchFamily="34" charset="0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822560" y="1081021"/>
            <a:ext cx="2687339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822560" y="329276"/>
            <a:ext cx="5760640" cy="656589"/>
          </a:xfrm>
          <a:prstGeom prst="rect">
            <a:avLst/>
          </a:prstGeom>
          <a:noFill/>
        </p:spPr>
        <p:txBody>
          <a:bodyPr wrap="square" lIns="0" tIns="121917" rIns="0" bIns="121917" rtlCol="0">
            <a:spAutoFit/>
          </a:bodyPr>
          <a:lstStyle/>
          <a:p>
            <a:pPr algn="l" defTabSz="2438339" hangingPunct="1"/>
            <a:r>
              <a:rPr lang="ru-RU" sz="2700" kern="1200" cap="all" dirty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Tahoma" panose="020B0604030504040204" pitchFamily="34" charset="0"/>
              </a:rPr>
              <a:t>Федеральное казначейство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822561" y="1208858"/>
            <a:ext cx="2671672" cy="656589"/>
          </a:xfrm>
          <a:prstGeom prst="rect">
            <a:avLst/>
          </a:prstGeom>
          <a:noFill/>
        </p:spPr>
        <p:txBody>
          <a:bodyPr wrap="none" lIns="0" tIns="121917" rIns="0" bIns="121917" rtlCol="0">
            <a:spAutoFit/>
          </a:bodyPr>
          <a:lstStyle/>
          <a:p>
            <a:pPr algn="l" defTabSz="2438339" hangingPunct="1"/>
            <a:r>
              <a:rPr lang="en-US" sz="2700" b="0" kern="1200" dirty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n-cs"/>
              </a:rPr>
              <a:t>www.roskazna.ru</a:t>
            </a:r>
            <a:endParaRPr lang="ru-RU" sz="2700" b="0" kern="1200" dirty="0">
              <a:solidFill>
                <a:prstClr val="black"/>
              </a:solidFill>
              <a:latin typeface="PT Serif" panose="020A0603040505020204" pitchFamily="18" charset="-52"/>
              <a:ea typeface="PT Serif" panose="020A0603040505020204" pitchFamily="18" charset="-52"/>
              <a:cs typeface="+mn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80" y="345452"/>
            <a:ext cx="1248139" cy="1389379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 userDrawn="1"/>
        </p:nvCxnSpPr>
        <p:spPr>
          <a:xfrm>
            <a:off x="23040331" y="12426619"/>
            <a:ext cx="1343669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23137216" y="12426619"/>
            <a:ext cx="1246784" cy="1289381"/>
          </a:xfrm>
          <a:prstGeom prst="rect">
            <a:avLst/>
          </a:prstGeom>
        </p:spPr>
        <p:txBody>
          <a:bodyPr vert="horz" lIns="0" tIns="121917" rIns="0" bIns="121917" rtlCol="0" anchor="t"/>
          <a:lstStyle>
            <a:defPPr>
              <a:defRPr lang="ru-RU"/>
            </a:defPPr>
            <a:lvl1pPr>
              <a:defRPr b="1">
                <a:latin typeface="Trebuchet MS" panose="020B0603020202020204" pitchFamily="34" charset="0"/>
              </a:defRPr>
            </a:lvl1pPr>
          </a:lstStyle>
          <a:p>
            <a:pPr algn="l" defTabSz="2438339" hangingPunct="1"/>
            <a:fld id="{F777CE8F-F8DB-4AC4-B215-9C5F8871BE3C}" type="slidenum">
              <a:rPr lang="ru-RU" sz="4800" kern="1200" smtClean="0">
                <a:solidFill>
                  <a:prstClr val="black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n-cs"/>
              </a:rPr>
              <a:pPr algn="l" defTabSz="2438339" hangingPunct="1"/>
              <a:t>‹#›</a:t>
            </a:fld>
            <a:endParaRPr lang="ru-RU" sz="4800" kern="1200" dirty="0">
              <a:solidFill>
                <a:prstClr val="black"/>
              </a:solidFill>
              <a:latin typeface="PT Serif" panose="020A0603040505020204" pitchFamily="18" charset="-52"/>
              <a:ea typeface="PT Serif" panose="020A0603040505020204" pitchFamily="18" charset="-5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7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E60AF-26C0-4F26-B6EA-302E8E68242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85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Изображение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4" name="Изображение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5" name="Изображение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44546A"/>
                </a:solidFill>
              </a:rPr>
              <a:pPr/>
              <a:t>‹#›</a:t>
            </a:fld>
            <a:endParaRPr lang="ru-RU" dirty="0">
              <a:solidFill>
                <a:srgbClr val="44546A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91CAA645-04DF-4798-A13E-280570ABE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35532" y="93957"/>
            <a:ext cx="11579936" cy="55399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36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776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719" r:id="rId9"/>
    <p:sldLayoutId id="2147483817" r:id="rId10"/>
    <p:sldLayoutId id="2147484087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549277"/>
            <a:ext cx="21945600" cy="2286000"/>
          </a:xfrm>
          <a:prstGeom prst="rect">
            <a:avLst/>
          </a:prstGeom>
        </p:spPr>
        <p:txBody>
          <a:bodyPr vert="horz" lIns="243834" tIns="121917" rIns="243834" bIns="1219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3200403"/>
            <a:ext cx="21945600" cy="9051925"/>
          </a:xfrm>
          <a:prstGeom prst="rect">
            <a:avLst/>
          </a:prstGeom>
        </p:spPr>
        <p:txBody>
          <a:bodyPr vert="horz" lIns="243834" tIns="121917" rIns="243834" bIns="1219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19200" y="12712701"/>
            <a:ext cx="5689600" cy="730251"/>
          </a:xfrm>
          <a:prstGeom prst="rect">
            <a:avLst/>
          </a:prstGeom>
        </p:spPr>
        <p:txBody>
          <a:bodyPr vert="horz" lIns="243834" tIns="121917" rIns="243834" bIns="121917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438339" hangingPunct="1"/>
            <a:endParaRPr lang="ru-RU" b="0" kern="1200">
              <a:solidFill>
                <a:prstClr val="black">
                  <a:tint val="75000"/>
                </a:prstClr>
              </a:solidFill>
              <a:latin typeface="PT Serif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331200" y="12712701"/>
            <a:ext cx="7721600" cy="730251"/>
          </a:xfrm>
          <a:prstGeom prst="rect">
            <a:avLst/>
          </a:prstGeom>
        </p:spPr>
        <p:txBody>
          <a:bodyPr vert="horz" lIns="243834" tIns="121917" rIns="243834" bIns="121917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438339" hangingPunct="1"/>
            <a:endParaRPr lang="ru-RU" b="0" kern="1200">
              <a:solidFill>
                <a:prstClr val="black">
                  <a:tint val="75000"/>
                </a:prstClr>
              </a:solidFill>
              <a:latin typeface="PT Serif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475200" y="12712701"/>
            <a:ext cx="5689600" cy="730251"/>
          </a:xfrm>
          <a:prstGeom prst="rect">
            <a:avLst/>
          </a:prstGeom>
        </p:spPr>
        <p:txBody>
          <a:bodyPr vert="horz" lIns="243834" tIns="121917" rIns="243834" bIns="121917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438339" hangingPunct="1"/>
            <a:fld id="{AFAE60AF-26C0-4F26-B6EA-302E8E682429}" type="slidenum">
              <a:rPr lang="ru-RU" b="0" kern="1200" smtClean="0">
                <a:solidFill>
                  <a:prstClr val="black">
                    <a:tint val="75000"/>
                  </a:prstClr>
                </a:solidFill>
                <a:latin typeface="PT Serif"/>
                <a:ea typeface="+mn-ea"/>
                <a:cs typeface="+mn-cs"/>
              </a:rPr>
              <a:pPr defTabSz="2438339" hangingPunct="1"/>
              <a:t>‹#›</a:t>
            </a:fld>
            <a:endParaRPr lang="ru-RU" b="0" kern="1200">
              <a:solidFill>
                <a:prstClr val="black">
                  <a:tint val="75000"/>
                </a:prstClr>
              </a:solidFill>
              <a:latin typeface="PT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749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ctr" defTabSz="2438339" rtl="0" eaLnBrk="1" latinLnBrk="0" hangingPunct="1">
        <a:spcBef>
          <a:spcPct val="0"/>
        </a:spcBef>
        <a:buNone/>
        <a:defRPr sz="1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377" indent="-914377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1981150" indent="-761981" algn="l" defTabSz="2438339" rtl="0" eaLnBrk="1" latinLnBrk="0" hangingPunct="1">
        <a:spcBef>
          <a:spcPct val="20000"/>
        </a:spcBef>
        <a:buFont typeface="Arial" panose="020B0604020202020204" pitchFamily="34" charset="0"/>
        <a:buChar char="–"/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924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093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263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»"/>
        <a:defRPr sz="53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432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602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771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2941" indent="-609585" algn="l" defTabSz="2438339" rtl="0" eaLnBrk="1" latinLnBrk="0" hangingPunct="1">
        <a:spcBef>
          <a:spcPct val="20000"/>
        </a:spcBef>
        <a:buFont typeface="Arial" panose="020B0604020202020204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170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339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509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678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5848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017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187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356" algn="l" defTabSz="2438339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/>
          <p:nvPr/>
        </p:nvSpPr>
        <p:spPr>
          <a:xfrm>
            <a:off x="4667617" y="11073230"/>
            <a:ext cx="2952328" cy="129614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95207" y="-63593"/>
            <a:ext cx="211213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Порядок осуществления ТОФК производства</a:t>
            </a:r>
            <a:r>
              <a:rPr lang="en-US" sz="24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 </a:t>
            </a:r>
            <a:r>
              <a:rPr lang="ru-RU" sz="24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по делам об административных правонарушениях, предусмотренных ст. </a:t>
            </a:r>
            <a:r>
              <a:rPr lang="ru-RU" sz="2400" spc="-2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15.37.1 КоАП </a:t>
            </a:r>
            <a:r>
              <a:rPr lang="ru-RU" sz="2400" spc="-2" dirty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за нарушение </a:t>
            </a:r>
            <a:r>
              <a:rPr lang="ru-RU" sz="2400" spc="-2" dirty="0" smtClean="0">
                <a:solidFill>
                  <a:srgbClr val="002060"/>
                </a:solidFill>
                <a:latin typeface="Century" panose="02040604050505020304" pitchFamily="18" charset="0"/>
                <a:cs typeface="Calibri" panose="020F0502020204030204" pitchFamily="34" charset="0"/>
              </a:rPr>
              <a:t>требования о ведении раздельного учета результатов финансово-хозяйственной деятельности при исполнении государственного (муниципального) контракта, договора (соглашения), контракта (договора), средства по которым подлежат казначейскому сопровождению</a:t>
            </a:r>
            <a:endParaRPr lang="ru-RU" sz="2400" spc="-2" dirty="0">
              <a:solidFill>
                <a:srgbClr val="002060"/>
              </a:solidFill>
              <a:latin typeface="Century" panose="02040604050505020304" pitchFamily="18" charset="0"/>
              <a:cs typeface="Calibri" panose="020F050202020403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6" y="194242"/>
            <a:ext cx="3000551" cy="1047134"/>
          </a:xfrm>
          <a:prstGeom prst="rect">
            <a:avLst/>
          </a:prstGeom>
        </p:spPr>
      </p:pic>
      <p:sp>
        <p:nvSpPr>
          <p:cNvPr id="18" name="Полилиния 17"/>
          <p:cNvSpPr/>
          <p:nvPr/>
        </p:nvSpPr>
        <p:spPr>
          <a:xfrm>
            <a:off x="4830615" y="8826063"/>
            <a:ext cx="3578955" cy="512287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17314463" y="10292092"/>
            <a:ext cx="2336601" cy="2242420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18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 </a:t>
            </a: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13371529" y="5431948"/>
            <a:ext cx="3617673" cy="1609297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3" name="Полилиния 32"/>
          <p:cNvSpPr/>
          <p:nvPr/>
        </p:nvSpPr>
        <p:spPr>
          <a:xfrm>
            <a:off x="20112880" y="6874743"/>
            <a:ext cx="2299450" cy="72211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20839672" y="7793828"/>
            <a:ext cx="2362840" cy="1347453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flipV="1">
            <a:off x="8572938" y="2415044"/>
            <a:ext cx="1673006" cy="6593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13081441" y="2424976"/>
            <a:ext cx="1420122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олилиния 44"/>
          <p:cNvSpPr/>
          <p:nvPr/>
        </p:nvSpPr>
        <p:spPr>
          <a:xfrm>
            <a:off x="19559415" y="5490220"/>
            <a:ext cx="2332062" cy="2360706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Контроль за исполнением постановлений по АП осуществляет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Отдел уполномоченный руководителем ТОФК</a:t>
            </a: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6984409" y="1201094"/>
            <a:ext cx="1412519" cy="143633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3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3" name="Полилиния 52"/>
          <p:cNvSpPr/>
          <p:nvPr/>
        </p:nvSpPr>
        <p:spPr>
          <a:xfrm>
            <a:off x="20466236" y="11185510"/>
            <a:ext cx="3421286" cy="2823546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1203996" y="12258600"/>
            <a:ext cx="11348044" cy="118333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algn="l" defTabSz="1560849">
              <a:lnSpc>
                <a:spcPct val="90000"/>
              </a:lnSpc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5" name="Полилиния 54"/>
          <p:cNvSpPr/>
          <p:nvPr/>
        </p:nvSpPr>
        <p:spPr>
          <a:xfrm>
            <a:off x="7681414" y="1109393"/>
            <a:ext cx="1517879" cy="174570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6" name="Полилиния 55"/>
          <p:cNvSpPr/>
          <p:nvPr/>
        </p:nvSpPr>
        <p:spPr>
          <a:xfrm>
            <a:off x="10801316" y="4820180"/>
            <a:ext cx="4075990" cy="4762323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80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57" name="Полилиния 56"/>
          <p:cNvSpPr/>
          <p:nvPr/>
        </p:nvSpPr>
        <p:spPr>
          <a:xfrm>
            <a:off x="5078447" y="9373025"/>
            <a:ext cx="2952328" cy="1871479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60" name="Полилиния 59"/>
          <p:cNvSpPr/>
          <p:nvPr/>
        </p:nvSpPr>
        <p:spPr>
          <a:xfrm>
            <a:off x="4942022" y="9178324"/>
            <a:ext cx="3578955" cy="273325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marL="342900" indent="-342900" defTabSz="1560849">
              <a:lnSpc>
                <a:spcPct val="90000"/>
              </a:lnSpc>
              <a:buFontTx/>
              <a:buChar char="-"/>
            </a:pPr>
            <a:endParaRPr lang="ru-RU" sz="18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63" name="Полилиния 62"/>
          <p:cNvSpPr/>
          <p:nvPr/>
        </p:nvSpPr>
        <p:spPr>
          <a:xfrm>
            <a:off x="15418458" y="3268048"/>
            <a:ext cx="2689369" cy="2185607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2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77" name="Полилиния 76"/>
          <p:cNvSpPr/>
          <p:nvPr/>
        </p:nvSpPr>
        <p:spPr>
          <a:xfrm>
            <a:off x="1435777" y="1649626"/>
            <a:ext cx="2818199" cy="1407080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Основание</a:t>
            </a: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1" name="Блок-схема: узел 80"/>
          <p:cNvSpPr/>
          <p:nvPr/>
        </p:nvSpPr>
        <p:spPr>
          <a:xfrm>
            <a:off x="1124293" y="1409421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1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82" name="Полилиния 81"/>
          <p:cNvSpPr/>
          <p:nvPr/>
        </p:nvSpPr>
        <p:spPr>
          <a:xfrm>
            <a:off x="788557" y="2746894"/>
            <a:ext cx="3645491" cy="3962571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228600" indent="-228600" defTabSz="1560849">
              <a:lnSpc>
                <a:spcPct val="90000"/>
              </a:lnSpc>
              <a:buAutoNum type="arabicPeriod"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Акт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по результатам проверки </a:t>
            </a: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ведения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раздельного учета результатов финансово-хозяйственной деятельности при расширенном казначейском сопровождении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.</a:t>
            </a:r>
          </a:p>
          <a:p>
            <a:pPr defTabSz="1560849">
              <a:lnSpc>
                <a:spcPct val="90000"/>
              </a:lnSpc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2. Акт проверки при осуществлении внутреннего государственного  финансового контроля.</a:t>
            </a: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en-US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3" name="Полилиния 82"/>
          <p:cNvSpPr/>
          <p:nvPr/>
        </p:nvSpPr>
        <p:spPr>
          <a:xfrm>
            <a:off x="5745083" y="1697207"/>
            <a:ext cx="2739154" cy="1426656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Протокол</a:t>
            </a: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5" name="Блок-схема: узел 84"/>
          <p:cNvSpPr/>
          <p:nvPr/>
        </p:nvSpPr>
        <p:spPr>
          <a:xfrm>
            <a:off x="5448374" y="1458220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2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8197" y="3392833"/>
            <a:ext cx="2872084" cy="190690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Отдел расширенного казначейского сопровождения/Отдел казначейского сопровождения Территориального органа Федерального казначейства</a:t>
            </a:r>
            <a:endParaRPr lang="en-US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cxnSp>
        <p:nvCxnSpPr>
          <p:cNvPr id="86" name="Прямая со стрелкой 85"/>
          <p:cNvCxnSpPr/>
          <p:nvPr/>
        </p:nvCxnSpPr>
        <p:spPr>
          <a:xfrm>
            <a:off x="4329774" y="2424976"/>
            <a:ext cx="1396634" cy="1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Полилиния 86"/>
          <p:cNvSpPr/>
          <p:nvPr/>
        </p:nvSpPr>
        <p:spPr>
          <a:xfrm>
            <a:off x="5745083" y="4983037"/>
            <a:ext cx="2885143" cy="8189065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marL="228600" indent="-228600" defTabSz="1560849">
              <a:lnSpc>
                <a:spcPct val="90000"/>
              </a:lnSpc>
              <a:buAutoNum type="arabicPeriod"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Составление Протокола об Административном правонарушении осуществляется начальником (заместителем начальника) Отдела расширенного казначейского сопровождения/Отдела казначейского сопровождения ТОФК по месту нахождения участника казначейского сопровождения</a:t>
            </a: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FontTx/>
              <a:buAutoNum type="arabicPeriod"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Уведомление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 составлении Протокола об АП </a:t>
            </a: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указанием информации </a:t>
            </a: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о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месте, дате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и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времени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составления Протокола направляется лицу в отношении которого возбуждается производства </a:t>
            </a: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по делу об АП.</a:t>
            </a: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3. Протокол об АП подписывается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должностным лицом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ТОФК,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его составившим, а также лицом, в отношении которого возбуждено дело (законным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представителем)</a:t>
            </a: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 4.      Копия протокола вручается под расписку лицу, в отношении которого возбуждено дело (законному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представителю)</a:t>
            </a: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en-US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8" name="Полилиния 87"/>
          <p:cNvSpPr/>
          <p:nvPr/>
        </p:nvSpPr>
        <p:spPr>
          <a:xfrm>
            <a:off x="10342287" y="1695630"/>
            <a:ext cx="2739154" cy="1428233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Рассмотрение </a:t>
            </a: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дела об Административном правонарушении</a:t>
            </a: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89" name="Блок-схема: узел 88"/>
          <p:cNvSpPr/>
          <p:nvPr/>
        </p:nvSpPr>
        <p:spPr>
          <a:xfrm>
            <a:off x="9986272" y="1383704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3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10342287" y="3355780"/>
            <a:ext cx="2872084" cy="190690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орган Федерального казначейства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sp>
        <p:nvSpPr>
          <p:cNvPr id="91" name="Полилиния 90"/>
          <p:cNvSpPr/>
          <p:nvPr/>
        </p:nvSpPr>
        <p:spPr>
          <a:xfrm>
            <a:off x="10388934" y="5494602"/>
            <a:ext cx="2982595" cy="670669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Дело рассматривается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Руководителем (заместителем руководителя, курирующим казначейское сопровождение)</a:t>
            </a: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marL="228600" indent="-228600" defTabSz="1560849">
              <a:lnSpc>
                <a:spcPct val="90000"/>
              </a:lnSpc>
              <a:buAutoNum type="arabicPeriod"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 Дело рассматривается с участием лица, в отношении которого ведется производство по делу (законного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представителя)</a:t>
            </a: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6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92" name="Полилиния 91"/>
          <p:cNvSpPr/>
          <p:nvPr/>
        </p:nvSpPr>
        <p:spPr>
          <a:xfrm>
            <a:off x="14575308" y="1719410"/>
            <a:ext cx="2948875" cy="140445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Вынесение решения </a:t>
            </a: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по делу об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Административном правонарушении</a:t>
            </a: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94" name="Блок-схема: узел 93"/>
          <p:cNvSpPr/>
          <p:nvPr/>
        </p:nvSpPr>
        <p:spPr>
          <a:xfrm>
            <a:off x="14228785" y="1422179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4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14613703" y="3367109"/>
            <a:ext cx="2872084" cy="190690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орган Федерального казначейства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sp>
        <p:nvSpPr>
          <p:cNvPr id="96" name="Полилиния 95"/>
          <p:cNvSpPr/>
          <p:nvPr/>
        </p:nvSpPr>
        <p:spPr>
          <a:xfrm>
            <a:off x="14891330" y="5334851"/>
            <a:ext cx="2710161" cy="6706694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t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12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Руководитель  (заместитель </a:t>
            </a: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руководителя, курирующий казначейское сопровождение) </a:t>
            </a: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по </a:t>
            </a: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результатам рассмотрения выносится: </a:t>
            </a: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Постановление о назначении административного наказания/ постановление о прекращении производства по</a:t>
            </a:r>
            <a:b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</a:br>
            <a:r>
              <a:rPr lang="ru-RU" sz="14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делу об АП </a:t>
            </a: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1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6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endParaRPr lang="ru-RU" sz="16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sp>
        <p:nvSpPr>
          <p:cNvPr id="97" name="Полилиния 96"/>
          <p:cNvSpPr/>
          <p:nvPr/>
        </p:nvSpPr>
        <p:spPr>
          <a:xfrm>
            <a:off x="19098921" y="1769855"/>
            <a:ext cx="2792556" cy="1354008"/>
          </a:xfrm>
          <a:custGeom>
            <a:avLst/>
            <a:gdLst>
              <a:gd name="connsiteX0" fmla="*/ 0 w 1683050"/>
              <a:gd name="connsiteY0" fmla="*/ 0 h 2356261"/>
              <a:gd name="connsiteX1" fmla="*/ 1683050 w 1683050"/>
              <a:gd name="connsiteY1" fmla="*/ 0 h 2356261"/>
              <a:gd name="connsiteX2" fmla="*/ 1683050 w 1683050"/>
              <a:gd name="connsiteY2" fmla="*/ 2356261 h 2356261"/>
              <a:gd name="connsiteX3" fmla="*/ 0 w 1683050"/>
              <a:gd name="connsiteY3" fmla="*/ 2356261 h 2356261"/>
              <a:gd name="connsiteX4" fmla="*/ 0 w 1683050"/>
              <a:gd name="connsiteY4" fmla="*/ 0 h 235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050" h="2356261">
                <a:moveTo>
                  <a:pt x="0" y="0"/>
                </a:moveTo>
                <a:lnTo>
                  <a:pt x="1683050" y="0"/>
                </a:lnTo>
                <a:lnTo>
                  <a:pt x="1683050" y="2356261"/>
                </a:lnTo>
                <a:lnTo>
                  <a:pt x="0" y="23562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22365" tIns="22365" rIns="22365" bIns="22365" numCol="1" spcCol="2797" anchor="ctr" anchorCtr="0">
            <a:noAutofit/>
          </a:bodyPr>
          <a:lstStyle/>
          <a:p>
            <a:pPr defTabSz="1560849">
              <a:lnSpc>
                <a:spcPct val="90000"/>
              </a:lnSpc>
            </a:pPr>
            <a:endParaRPr lang="ru-RU" sz="20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  <a:p>
            <a:pPr defTabSz="1560849">
              <a:lnSpc>
                <a:spcPct val="90000"/>
              </a:lnSpc>
            </a:pPr>
            <a:r>
              <a:rPr lang="ru-RU" sz="20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Исполнение решения по делу об </a:t>
            </a:r>
            <a:r>
              <a:rPr lang="ru-RU" sz="2000" b="0" dirty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</a:rPr>
              <a:t>Административном правонарушении</a:t>
            </a:r>
          </a:p>
          <a:p>
            <a:pPr defTabSz="1560849">
              <a:lnSpc>
                <a:spcPct val="90000"/>
              </a:lnSpc>
            </a:pPr>
            <a:endParaRPr lang="ru-RU" sz="20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</a:endParaRPr>
          </a:p>
        </p:txBody>
      </p:sp>
      <p:cxnSp>
        <p:nvCxnSpPr>
          <p:cNvPr id="98" name="Прямая со стрелкой 97"/>
          <p:cNvCxnSpPr/>
          <p:nvPr/>
        </p:nvCxnSpPr>
        <p:spPr>
          <a:xfrm>
            <a:off x="17601491" y="2446859"/>
            <a:ext cx="1420122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Блок-схема: узел 98"/>
          <p:cNvSpPr/>
          <p:nvPr/>
        </p:nvSpPr>
        <p:spPr>
          <a:xfrm>
            <a:off x="18741448" y="1422179"/>
            <a:ext cx="648521" cy="557891"/>
          </a:xfrm>
          <a:prstGeom prst="flowChartConnector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  <a:alpha val="9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6733" tIns="98369" rIns="196733" bIns="98369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/>
            <a:endParaRPr lang="ru-RU" sz="1800" b="0" dirty="0" smtClean="0">
              <a:solidFill>
                <a:srgbClr val="002060"/>
              </a:solidFill>
              <a:latin typeface="Century" panose="02040604050505020304" pitchFamily="18" charset="0"/>
            </a:endParaRPr>
          </a:p>
          <a:p>
            <a:pPr algn="ctr"/>
            <a:r>
              <a:rPr lang="ru-RU" sz="1200" b="0" dirty="0" smtClean="0">
                <a:solidFill>
                  <a:srgbClr val="002060"/>
                </a:solidFill>
                <a:latin typeface="Century" panose="02040604050505020304" pitchFamily="18" charset="0"/>
              </a:rPr>
              <a:t>5</a:t>
            </a:r>
          </a:p>
          <a:p>
            <a:pPr algn="ctr"/>
            <a:endParaRPr lang="ru-RU" sz="1800" b="0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19110697" y="3367108"/>
            <a:ext cx="2872084" cy="190690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0" dirty="0" smtClean="0">
                <a:solidFill>
                  <a:prstClr val="black"/>
                </a:solidFill>
                <a:latin typeface="Century" panose="02040604050505020304" pitchFamily="18" charset="0"/>
                <a:cs typeface="Segoe UI Light" panose="020B0502040204020203" pitchFamily="34" charset="0"/>
                <a:sym typeface="Helvetica Neue Medium"/>
              </a:rPr>
              <a:t>Территориальный орган Федерального казначейства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 smtClean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400" b="0" dirty="0">
              <a:solidFill>
                <a:prstClr val="black"/>
              </a:solidFill>
              <a:latin typeface="Century" panose="02040604050505020304" pitchFamily="18" charset="0"/>
              <a:cs typeface="Segoe UI Light" panose="020B0502040204020203" pitchFamily="34" charset="0"/>
              <a:sym typeface="Helvetica Neue Medium"/>
            </a:endParaRPr>
          </a:p>
        </p:txBody>
      </p:sp>
      <p:cxnSp>
        <p:nvCxnSpPr>
          <p:cNvPr id="101" name="Прямая со стрелкой 100"/>
          <p:cNvCxnSpPr/>
          <p:nvPr/>
        </p:nvCxnSpPr>
        <p:spPr>
          <a:xfrm>
            <a:off x="4374811" y="3905672"/>
            <a:ext cx="1268227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 flipV="1">
            <a:off x="4300732" y="4820182"/>
            <a:ext cx="1342306" cy="13379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438132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Шаблон_2015_16x9_PTSerif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T Serif">
      <a:majorFont>
        <a:latin typeface="PT Serif"/>
        <a:ea typeface=""/>
        <a:cs typeface=""/>
      </a:majorFont>
      <a:minorFont>
        <a:latin typeface="PT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3. Карпенко ВМ (Самара 2021) (2) (1)</Template>
  <TotalTime>16064</TotalTime>
  <Words>285</Words>
  <Application>Microsoft Office PowerPoint</Application>
  <PresentationFormat>Произвольный</PresentationFormat>
  <Paragraphs>90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13" baseType="lpstr">
      <vt:lpstr>Arial</vt:lpstr>
      <vt:lpstr>Calibri</vt:lpstr>
      <vt:lpstr>Century</vt:lpstr>
      <vt:lpstr>Helvetica Neue</vt:lpstr>
      <vt:lpstr>Helvetica Neue Light</vt:lpstr>
      <vt:lpstr>Helvetica Neue Medium</vt:lpstr>
      <vt:lpstr>PT Serif</vt:lpstr>
      <vt:lpstr>Segoe UI Light</vt:lpstr>
      <vt:lpstr>Tahoma</vt:lpstr>
      <vt:lpstr>Trebuchet MS</vt:lpstr>
      <vt:lpstr>White</vt:lpstr>
      <vt:lpstr>Шаблон_2015_16x9_PTSerif</vt:lpstr>
      <vt:lpstr>Презентация PowerPoint</vt:lpstr>
    </vt:vector>
  </TitlesOfParts>
  <Company>S9500SCCM01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Доценко Наталья Ивановна</dc:creator>
  <cp:lastModifiedBy>Богданова Нелля Александровна</cp:lastModifiedBy>
  <cp:revision>431</cp:revision>
  <cp:lastPrinted>2026-01-21T13:30:53Z</cp:lastPrinted>
  <dcterms:created xsi:type="dcterms:W3CDTF">2021-10-05T09:31:18Z</dcterms:created>
  <dcterms:modified xsi:type="dcterms:W3CDTF">2026-01-21T13:34:20Z</dcterms:modified>
</cp:coreProperties>
</file>